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6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1"/>
    <p:restoredTop sz="92486"/>
  </p:normalViewPr>
  <p:slideViewPr>
    <p:cSldViewPr snapToGrid="0" snapToObjects="1">
      <p:cViewPr varScale="1">
        <p:scale>
          <a:sx n="55" d="100"/>
          <a:sy n="55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06D52-EA43-AC48-AC4C-5B25FC8FF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260425-047E-B442-9429-B7E017DF5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9FAB9-E2CA-5245-86F9-3DA02F1DB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CB72B-B71C-994E-A84C-E34A4EC04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95E55-73C1-D641-A4CE-B5F7153F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53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F876F-B980-C146-8CCD-42758052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F8D61-D970-BC42-A7C0-DFC92A9A6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FE34A-1704-DB4A-86B6-4EFE79C38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4AF21-2E65-E947-814E-9395EDD54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A1BBC-D3C3-3943-BB3D-2C97E3D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2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140A2-91E3-7448-BB66-28767340E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CF222-AF35-EA44-8507-90E1A3CBF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18832-595B-7F47-B3BD-27A14011A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27810-EA07-1943-94F1-BC4DB629B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069E1-BECC-F443-875D-A111ACDE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0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12874-4644-624A-A0E5-9E7AB478E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1402C-9C5A-764D-82ED-BBDE69809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6CDE1-E64A-AB44-AE1B-C0E9E94FB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9063F-6D7D-4241-B14B-52356579C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C7DA0-E5DA-1344-92DA-F37D7714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007C0-BEA3-8743-A6D1-8C0B4BE8E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41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EA4FA-D5AF-BA4D-BF75-A445140D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7B480-BE65-F945-A063-3991E7872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3CCD9-0A14-F84A-A57A-B86A3FC2C4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03C0AF-9D73-E64F-BB8C-0F1676DE82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883059-838E-274B-8F50-3536766143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6879C6-A6CF-5241-B1FA-A1E1E2AFD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D94429-CB4E-4B4B-94DA-02A6FC58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C394EE-5C71-4643-941F-8E9EC5CB5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4E35-9DA1-6043-8710-D131C5C24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5089F-4ED5-5749-B129-E7B9F8599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2874B-A8D4-8C43-BD87-E264881C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32C098-4A5E-904D-8D41-8CDCC57CC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07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BD8E05-93FE-5C40-B626-C43E9B373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A192-2AD6-274B-A617-5A39F9211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7059E-F34F-6047-AD3D-CB3D11041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8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7D11-C616-BB42-A253-FB8C6441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5AE90-AEE8-5742-AF42-B256A44E0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DE1BE-CD93-3641-92E7-0E4CC32C3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031F5-A43F-E34C-9F84-331C26F5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75631A-DC7A-0246-81F5-33562E314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664FB-DD88-D84A-8D67-1AE2EDEF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9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8F0E8-C45D-BD4B-98C0-99731F53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BBF24F-CAE0-9A44-AB4C-7C2D5F02B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3FE05-3065-7045-87CC-225EE4B08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348CA-AC54-E646-898B-F6A48E55C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985C68-A40C-F143-B819-513D2BD29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21082-B6BD-9F4E-8B63-5A59FFE68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9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5D796-4267-A644-B923-EC15A00A9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74A11-1EF3-D347-82D9-3501BAE9C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E9501-6B61-7744-A94B-9900ED546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284F7-CF2C-5342-A22F-BFE1515BC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60A4D-1203-9F46-B7AD-D172F1DF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1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27E98B-4EDD-954D-B2AA-5A380E4DC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ABF1C5-4077-4646-8540-5280951A0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65A71-5104-A446-A9B6-925C154D8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E6290-287F-194A-87CF-5C4F58534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79A7C-91A2-6A48-97B7-52566FB6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4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8FB84D-70F0-5544-9C25-6301C6E80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13044-CAFB-6546-BB14-0B2893F29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B539C-F6DB-E24D-B1CF-BEE3F3191B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CBC38-BBB0-3F47-82DD-3DD3A9EA1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027F8-C1BA-3640-9D40-2B27EB245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1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ng.upenn.edu/~gene/Kashaya/Vocabulary/index.html%20(Kasyah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4776F-F5AC-D34E-B022-581E9D9B3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2719"/>
            <a:ext cx="9144000" cy="2387600"/>
          </a:xfrm>
        </p:spPr>
        <p:txBody>
          <a:bodyPr/>
          <a:lstStyle/>
          <a:p>
            <a:r>
              <a:rPr lang="en-US" dirty="0"/>
              <a:t>Kashaya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5C326-848B-FB47-AD15-023BCAD76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6239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Speakers:</a:t>
            </a:r>
            <a:r>
              <a:rPr lang="en-US" dirty="0"/>
              <a:t> Bun Lucas, Anita Silva, Essie Parrish</a:t>
            </a:r>
          </a:p>
          <a:p>
            <a:r>
              <a:rPr lang="en-US" b="1" dirty="0"/>
              <a:t>Images:</a:t>
            </a:r>
            <a:r>
              <a:rPr lang="en-US" dirty="0"/>
              <a:t> Essie Parrish</a:t>
            </a:r>
          </a:p>
          <a:p>
            <a:r>
              <a:rPr lang="en-US" b="1" dirty="0"/>
              <a:t>Audio file source: </a:t>
            </a:r>
            <a:r>
              <a:rPr lang="en-US" dirty="0"/>
              <a:t>Kashaya Vocabulary Lists by Prof. Gene Buckley </a:t>
            </a:r>
          </a:p>
          <a:p>
            <a:r>
              <a:rPr lang="en-US" dirty="0"/>
              <a:t>(</a:t>
            </a:r>
            <a:r>
              <a:rPr lang="en-US" dirty="0">
                <a:hlinkClick r:id="rId2"/>
              </a:rPr>
              <a:t>http://www.ling.upenn.edu/~gene/Kashaya/Vocabulary/index.html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1388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t-mT6qz9K9qvtSwiTln7-h5V6g9VcU8ZkUA_ZCczGbmoego-thghOwJsERVSwvjvjFzvueD0bV4kRPEmfRbem7eoiZlDJCjLXGiPE2OKyT5mSqUFiYM5CTgty979gS-UJv9QpDgjdDw">
            <a:extLst>
              <a:ext uri="{FF2B5EF4-FFF2-40B4-BE49-F238E27FC236}">
                <a16:creationId xmlns:a16="http://schemas.microsoft.com/office/drawing/2014/main" id="{5682CFA1-499E-184E-8E2E-993D39D2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0"/>
            <a:ext cx="10180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656F19-1F7B-4345-8164-476E9CD3DDAC}"/>
              </a:ext>
            </a:extLst>
          </p:cNvPr>
          <p:cNvSpPr txBox="1"/>
          <p:nvPr/>
        </p:nvSpPr>
        <p:spPr>
          <a:xfrm>
            <a:off x="7143153" y="317589"/>
            <a:ext cx="4724591" cy="193660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ounded Rectangle 3">
            <a:hlinkClick r:id="" action="ppaction://noaction">
              <a:snd r:embed="rId3" name="acorn.wav"/>
            </a:hlinkClick>
            <a:extLst>
              <a:ext uri="{FF2B5EF4-FFF2-40B4-BE49-F238E27FC236}">
                <a16:creationId xmlns:a16="http://schemas.microsoft.com/office/drawing/2014/main" id="{AFB62558-1DA7-574C-980C-6FAA178BE281}"/>
              </a:ext>
            </a:extLst>
          </p:cNvPr>
          <p:cNvSpPr/>
          <p:nvPr/>
        </p:nvSpPr>
        <p:spPr>
          <a:xfrm>
            <a:off x="7709456" y="1344255"/>
            <a:ext cx="867045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chemeClr val="tx1"/>
                </a:solidFill>
                <a:latin typeface="Cambria" panose="02040503050406030204" pitchFamily="18" charset="0"/>
              </a:rPr>
              <a:t>Biʔdu</a:t>
            </a:r>
            <a:endParaRPr lang="en-US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Rounded Rectangle 8">
            <a:hlinkClick r:id="" action="ppaction://noaction">
              <a:snd r:embed="rId4" name="work_tray_basket.wav"/>
            </a:hlinkClick>
            <a:extLst>
              <a:ext uri="{FF2B5EF4-FFF2-40B4-BE49-F238E27FC236}">
                <a16:creationId xmlns:a16="http://schemas.microsoft.com/office/drawing/2014/main" id="{46C8A61F-7816-DB47-88D4-63DA2C5708C3}"/>
              </a:ext>
            </a:extLst>
          </p:cNvPr>
          <p:cNvSpPr/>
          <p:nvPr/>
        </p:nvSpPr>
        <p:spPr>
          <a:xfrm>
            <a:off x="7705503" y="581140"/>
            <a:ext cx="867045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err="1"/>
              <a:t>šamʔ</a:t>
            </a:r>
            <a:endParaRPr lang="en-US" sz="2000" b="1" dirty="0">
              <a:solidFill>
                <a:srgbClr val="800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2E11BB-1C35-E141-AC01-86FBA1C6544E}"/>
              </a:ext>
            </a:extLst>
          </p:cNvPr>
          <p:cNvSpPr txBox="1"/>
          <p:nvPr/>
        </p:nvSpPr>
        <p:spPr>
          <a:xfrm>
            <a:off x="8902335" y="1410917"/>
            <a:ext cx="1666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Acorn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B1026D-C64A-C647-A94B-D8E492F43B75}"/>
              </a:ext>
            </a:extLst>
          </p:cNvPr>
          <p:cNvSpPr txBox="1"/>
          <p:nvPr/>
        </p:nvSpPr>
        <p:spPr>
          <a:xfrm>
            <a:off x="8902335" y="670455"/>
            <a:ext cx="2393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Work tray basket</a:t>
            </a:r>
          </a:p>
        </p:txBody>
      </p:sp>
      <p:sp>
        <p:nvSpPr>
          <p:cNvPr id="2" name="Rectangle 1">
            <a:hlinkClick r:id="" action="ppaction://noaction">
              <a:snd r:embed="rId3" name="acorn.wav"/>
            </a:hlinkClick>
            <a:extLst>
              <a:ext uri="{FF2B5EF4-FFF2-40B4-BE49-F238E27FC236}">
                <a16:creationId xmlns:a16="http://schemas.microsoft.com/office/drawing/2014/main" id="{C888C6BE-B0C3-C44F-80F8-77AA3680761C}"/>
              </a:ext>
            </a:extLst>
          </p:cNvPr>
          <p:cNvSpPr/>
          <p:nvPr/>
        </p:nvSpPr>
        <p:spPr>
          <a:xfrm>
            <a:off x="1514007" y="5216577"/>
            <a:ext cx="1588957" cy="929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84E95B-F5A3-844B-9EE3-2DA75A0161D5}"/>
              </a:ext>
            </a:extLst>
          </p:cNvPr>
          <p:cNvSpPr/>
          <p:nvPr/>
        </p:nvSpPr>
        <p:spPr>
          <a:xfrm>
            <a:off x="4691921" y="5261548"/>
            <a:ext cx="2698230" cy="1454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51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142C7F-CEE4-1F4B-BF73-5384DEE66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42" y="0"/>
            <a:ext cx="10244315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990BD1-1340-7B46-9D2F-47B5D7F29EB8}"/>
              </a:ext>
            </a:extLst>
          </p:cNvPr>
          <p:cNvSpPr txBox="1"/>
          <p:nvPr/>
        </p:nvSpPr>
        <p:spPr>
          <a:xfrm>
            <a:off x="488480" y="241440"/>
            <a:ext cx="4725546" cy="267685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Rounded Rectangle 12">
            <a:hlinkClick r:id="" action="ppaction://noaction">
              <a:snd r:embed="rId3" name="acorn.wav"/>
            </a:hlinkClick>
            <a:extLst>
              <a:ext uri="{FF2B5EF4-FFF2-40B4-BE49-F238E27FC236}">
                <a16:creationId xmlns:a16="http://schemas.microsoft.com/office/drawing/2014/main" id="{233DB3B7-7061-2848-810E-4DB86FC2EFDA}"/>
              </a:ext>
            </a:extLst>
          </p:cNvPr>
          <p:cNvSpPr/>
          <p:nvPr/>
        </p:nvSpPr>
        <p:spPr>
          <a:xfrm>
            <a:off x="1054783" y="1268106"/>
            <a:ext cx="867045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chemeClr val="tx1"/>
                </a:solidFill>
                <a:latin typeface="Cambria" panose="02040503050406030204" pitchFamily="18" charset="0"/>
              </a:rPr>
              <a:t>biʔdu</a:t>
            </a:r>
            <a:endParaRPr lang="en-US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Rounded Rectangle 13">
            <a:hlinkClick r:id="" action="ppaction://noaction">
              <a:snd r:embed="rId4" name="work_tray_basket.wav"/>
            </a:hlinkClick>
            <a:extLst>
              <a:ext uri="{FF2B5EF4-FFF2-40B4-BE49-F238E27FC236}">
                <a16:creationId xmlns:a16="http://schemas.microsoft.com/office/drawing/2014/main" id="{8BCD36C1-D503-0D4E-8859-5700FA5A4810}"/>
              </a:ext>
            </a:extLst>
          </p:cNvPr>
          <p:cNvSpPr/>
          <p:nvPr/>
        </p:nvSpPr>
        <p:spPr>
          <a:xfrm>
            <a:off x="1050830" y="504991"/>
            <a:ext cx="867045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err="1"/>
              <a:t>šamʔ</a:t>
            </a:r>
            <a:endParaRPr lang="en-US" sz="2000" b="1" dirty="0">
              <a:solidFill>
                <a:srgbClr val="800000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E82058-C42D-F74B-AAA3-CA03DEDC5E8D}"/>
              </a:ext>
            </a:extLst>
          </p:cNvPr>
          <p:cNvSpPr txBox="1"/>
          <p:nvPr/>
        </p:nvSpPr>
        <p:spPr>
          <a:xfrm>
            <a:off x="2247662" y="1334768"/>
            <a:ext cx="1666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Acorn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CAE7D2-E8F0-B44A-8EF8-7DAC7D60F295}"/>
              </a:ext>
            </a:extLst>
          </p:cNvPr>
          <p:cNvSpPr txBox="1"/>
          <p:nvPr/>
        </p:nvSpPr>
        <p:spPr>
          <a:xfrm>
            <a:off x="2247662" y="594306"/>
            <a:ext cx="2393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Work tray basket</a:t>
            </a:r>
          </a:p>
        </p:txBody>
      </p:sp>
      <p:sp>
        <p:nvSpPr>
          <p:cNvPr id="17" name="Rounded Rectangle 16">
            <a:hlinkClick r:id="" action="ppaction://noaction">
              <a:snd r:embed="rId5" name="pestle.wav"/>
            </a:hlinkClick>
            <a:extLst>
              <a:ext uri="{FF2B5EF4-FFF2-40B4-BE49-F238E27FC236}">
                <a16:creationId xmlns:a16="http://schemas.microsoft.com/office/drawing/2014/main" id="{B796DD21-23DF-B843-B4C4-3F6CA1562060}"/>
              </a:ext>
            </a:extLst>
          </p:cNvPr>
          <p:cNvSpPr/>
          <p:nvPr/>
        </p:nvSpPr>
        <p:spPr>
          <a:xfrm>
            <a:off x="1050830" y="2031221"/>
            <a:ext cx="1050344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duhkul</a:t>
            </a:r>
            <a:endParaRPr lang="en-US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B12461-8EBF-374C-BE81-22BB7C7D399C}"/>
              </a:ext>
            </a:extLst>
          </p:cNvPr>
          <p:cNvSpPr txBox="1"/>
          <p:nvPr/>
        </p:nvSpPr>
        <p:spPr>
          <a:xfrm>
            <a:off x="2247662" y="2101253"/>
            <a:ext cx="1666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Pestle</a:t>
            </a:r>
          </a:p>
        </p:txBody>
      </p:sp>
      <p:sp>
        <p:nvSpPr>
          <p:cNvPr id="2" name="Rectangle 1">
            <a:hlinkClick r:id="" action="ppaction://noaction">
              <a:snd r:embed="rId5" name="pestle.wav"/>
            </a:hlinkClick>
            <a:extLst>
              <a:ext uri="{FF2B5EF4-FFF2-40B4-BE49-F238E27FC236}">
                <a16:creationId xmlns:a16="http://schemas.microsoft.com/office/drawing/2014/main" id="{BE75A28E-3CF8-BE4A-8F58-17B8B5FBE50F}"/>
              </a:ext>
            </a:extLst>
          </p:cNvPr>
          <p:cNvSpPr/>
          <p:nvPr/>
        </p:nvSpPr>
        <p:spPr>
          <a:xfrm>
            <a:off x="2247662" y="3672590"/>
            <a:ext cx="1874633" cy="11542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" action="ppaction://noaction">
              <a:snd r:embed="rId4" name="work_tray_basket.wav"/>
            </a:hlinkClick>
            <a:extLst>
              <a:ext uri="{FF2B5EF4-FFF2-40B4-BE49-F238E27FC236}">
                <a16:creationId xmlns:a16="http://schemas.microsoft.com/office/drawing/2014/main" id="{CE4503DB-9021-9843-AA8A-712A4C4A01D9}"/>
              </a:ext>
            </a:extLst>
          </p:cNvPr>
          <p:cNvSpPr/>
          <p:nvPr/>
        </p:nvSpPr>
        <p:spPr>
          <a:xfrm>
            <a:off x="3777521" y="4826833"/>
            <a:ext cx="2938072" cy="1633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34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A8722D-97BF-BF44-AC4A-0A967C071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768" y="0"/>
            <a:ext cx="10170463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928964-6362-D244-9799-AF03994BF4C9}"/>
              </a:ext>
            </a:extLst>
          </p:cNvPr>
          <p:cNvSpPr txBox="1"/>
          <p:nvPr/>
        </p:nvSpPr>
        <p:spPr>
          <a:xfrm>
            <a:off x="7143153" y="317589"/>
            <a:ext cx="4724591" cy="193660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Rounded Rectangle 10">
            <a:hlinkClick r:id="" action="ppaction://noaction">
              <a:snd r:embed="rId3" name="acorn_mush.wav"/>
            </a:hlinkClick>
            <a:extLst>
              <a:ext uri="{FF2B5EF4-FFF2-40B4-BE49-F238E27FC236}">
                <a16:creationId xmlns:a16="http://schemas.microsoft.com/office/drawing/2014/main" id="{A3B58780-19FE-AB41-B38D-49900988C920}"/>
              </a:ext>
            </a:extLst>
          </p:cNvPr>
          <p:cNvSpPr/>
          <p:nvPr/>
        </p:nvSpPr>
        <p:spPr>
          <a:xfrm>
            <a:off x="7709456" y="1344255"/>
            <a:ext cx="867045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err="1"/>
              <a:t>ṭʰoʔo</a:t>
            </a:r>
            <a:endParaRPr lang="en-US" sz="20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ounded Rectangle 11">
            <a:hlinkClick r:id="" action="ppaction://noaction">
              <a:snd r:embed="rId4" name="cooking_basket.wav"/>
            </a:hlinkClick>
            <a:extLst>
              <a:ext uri="{FF2B5EF4-FFF2-40B4-BE49-F238E27FC236}">
                <a16:creationId xmlns:a16="http://schemas.microsoft.com/office/drawing/2014/main" id="{BEEB8FFD-0E37-CC45-928B-B24E043FD437}"/>
              </a:ext>
            </a:extLst>
          </p:cNvPr>
          <p:cNvSpPr/>
          <p:nvPr/>
        </p:nvSpPr>
        <p:spPr>
          <a:xfrm>
            <a:off x="7705503" y="581140"/>
            <a:ext cx="867045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err="1"/>
              <a:t>šeʔeʔ</a:t>
            </a:r>
            <a:endParaRPr lang="en-US" sz="2000" b="1" dirty="0">
              <a:solidFill>
                <a:srgbClr val="800000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A803DD-5D55-6C40-B100-B5083C2DFAFC}"/>
              </a:ext>
            </a:extLst>
          </p:cNvPr>
          <p:cNvSpPr txBox="1"/>
          <p:nvPr/>
        </p:nvSpPr>
        <p:spPr>
          <a:xfrm>
            <a:off x="8902335" y="1410917"/>
            <a:ext cx="1666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Acorn mush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0DAC85-CDB2-5B43-BB33-0547FD04C669}"/>
              </a:ext>
            </a:extLst>
          </p:cNvPr>
          <p:cNvSpPr txBox="1"/>
          <p:nvPr/>
        </p:nvSpPr>
        <p:spPr>
          <a:xfrm>
            <a:off x="8902335" y="670455"/>
            <a:ext cx="2393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Cooking basket</a:t>
            </a:r>
          </a:p>
        </p:txBody>
      </p:sp>
      <p:sp>
        <p:nvSpPr>
          <p:cNvPr id="2" name="Rectangle 1">
            <a:hlinkClick r:id="" action="ppaction://noaction">
              <a:snd r:embed="rId3" name="acorn_mush.wav"/>
            </a:hlinkClick>
            <a:extLst>
              <a:ext uri="{FF2B5EF4-FFF2-40B4-BE49-F238E27FC236}">
                <a16:creationId xmlns:a16="http://schemas.microsoft.com/office/drawing/2014/main" id="{6F6FA496-C76F-704A-9B65-4C2F2A3B7799}"/>
              </a:ext>
            </a:extLst>
          </p:cNvPr>
          <p:cNvSpPr/>
          <p:nvPr/>
        </p:nvSpPr>
        <p:spPr>
          <a:xfrm>
            <a:off x="5606321" y="5336498"/>
            <a:ext cx="1409076" cy="6745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hlinkClick r:id="" action="ppaction://noaction">
              <a:snd r:embed="rId4" name="cooking_basket.wav"/>
            </a:hlinkClick>
            <a:extLst>
              <a:ext uri="{FF2B5EF4-FFF2-40B4-BE49-F238E27FC236}">
                <a16:creationId xmlns:a16="http://schemas.microsoft.com/office/drawing/2014/main" id="{B3440B14-F9DF-E947-A75C-34112ABA3986}"/>
              </a:ext>
            </a:extLst>
          </p:cNvPr>
          <p:cNvSpPr/>
          <p:nvPr/>
        </p:nvSpPr>
        <p:spPr>
          <a:xfrm>
            <a:off x="3177915" y="4482059"/>
            <a:ext cx="1918741" cy="16339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058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68</Words>
  <Application>Microsoft Macintosh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Office Theme</vt:lpstr>
      <vt:lpstr>Kashaya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Jenna Burrell</dc:creator>
  <cp:lastModifiedBy>Jenna Burrell</cp:lastModifiedBy>
  <cp:revision>20</cp:revision>
  <dcterms:created xsi:type="dcterms:W3CDTF">2018-08-14T17:45:35Z</dcterms:created>
  <dcterms:modified xsi:type="dcterms:W3CDTF">2019-04-23T21:33:15Z</dcterms:modified>
</cp:coreProperties>
</file>