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1"/>
    <p:restoredTop sz="92486"/>
  </p:normalViewPr>
  <p:slideViewPr>
    <p:cSldViewPr snapToGrid="0" snapToObjects="1">
      <p:cViewPr varScale="1">
        <p:scale>
          <a:sx n="55" d="100"/>
          <a:sy n="55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06D52-EA43-AC48-AC4C-5B25FC8FF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260425-047E-B442-9429-B7E017DF5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9FAB9-E2CA-5245-86F9-3DA02F1D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CB72B-B71C-994E-A84C-E34A4EC04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95E55-73C1-D641-A4CE-B5F7153F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53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876F-B980-C146-8CCD-42758052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F8D61-D970-BC42-A7C0-DFC92A9A6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FE34A-1704-DB4A-86B6-4EFE79C38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4AF21-2E65-E947-814E-9395EDD54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A1BBC-D3C3-3943-BB3D-2C97E3D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2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40A2-91E3-7448-BB66-28767340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CF222-AF35-EA44-8507-90E1A3CBF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18832-595B-7F47-B3BD-27A14011A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27810-EA07-1943-94F1-BC4DB629B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069E1-BECC-F443-875D-A111ACDE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0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2874-4644-624A-A0E5-9E7AB478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1402C-9C5A-764D-82ED-BBDE69809F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16CDE1-E64A-AB44-AE1B-C0E9E94FB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9063F-6D7D-4241-B14B-52356579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C7DA0-E5DA-1344-92DA-F37D7714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007C0-BEA3-8743-A6D1-8C0B4BE8E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41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A4FA-D5AF-BA4D-BF75-A445140D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7B480-BE65-F945-A063-3991E7872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3CCD9-0A14-F84A-A57A-B86A3FC2C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03C0AF-9D73-E64F-BB8C-0F1676DE8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883059-838E-274B-8F50-353676614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6879C6-A6CF-5241-B1FA-A1E1E2AFD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D94429-CB4E-4B4B-94DA-02A6FC58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C394EE-5C71-4643-941F-8E9EC5CB5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4E35-9DA1-6043-8710-D131C5C2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5089F-4ED5-5749-B129-E7B9F8599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2874B-A8D4-8C43-BD87-E264881C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2C098-4A5E-904D-8D41-8CDCC57CC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0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D8E05-93FE-5C40-B626-C43E9B373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A192-2AD6-274B-A617-5A39F9211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7059E-F34F-6047-AD3D-CB3D1104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8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47D11-C616-BB42-A253-FB8C6441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5AE90-AEE8-5742-AF42-B256A44E0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DE1BE-CD93-3641-92E7-0E4CC32C3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031F5-A43F-E34C-9F84-331C26F5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75631A-DC7A-0246-81F5-33562E314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664FB-DD88-D84A-8D67-1AE2EDEF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91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F0E8-C45D-BD4B-98C0-99731F53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BBF24F-CAE0-9A44-AB4C-7C2D5F02B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3FE05-3065-7045-87CC-225EE4B08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348CA-AC54-E646-898B-F6A48E55C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85C68-A40C-F143-B819-513D2BD2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521082-B6BD-9F4E-8B63-5A59FFE68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9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5D796-4267-A644-B923-EC15A00A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4A11-1EF3-D347-82D9-3501BAE9C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E9501-6B61-7744-A94B-9900ED546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284F7-CF2C-5342-A22F-BFE1515BC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60A4D-1203-9F46-B7AD-D172F1DF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27E98B-4EDD-954D-B2AA-5A380E4DCF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BF1C5-4077-4646-8540-5280951A0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65A71-5104-A446-A9B6-925C154D8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E6290-287F-194A-87CF-5C4F5853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79A7C-91A2-6A48-97B7-52566FB6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4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FB84D-70F0-5544-9C25-6301C6E8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13044-CAFB-6546-BB14-0B2893F29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539C-F6DB-E24D-B1CF-BEE3F3191B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A472B-B413-1444-9F1D-0EEC02211C6A}" type="datetimeFigureOut">
              <a:rPr lang="en-US" smtClean="0"/>
              <a:t>4/23/19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CBC38-BBB0-3F47-82DD-3DD3A9EA1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027F8-C1BA-3640-9D40-2B27EB245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C9805-5AA6-F842-9CC9-F35C592D8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1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1.tiff"/><Relationship Id="rId7" Type="http://schemas.openxmlformats.org/officeDocument/2006/relationships/image" Target="../media/image3.tif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image" Target="../media/image5.tiff"/><Relationship Id="rId5" Type="http://schemas.openxmlformats.org/officeDocument/2006/relationships/image" Target="../media/image2.tiff"/><Relationship Id="rId10" Type="http://schemas.openxmlformats.org/officeDocument/2006/relationships/audio" Target="../media/audio5.wav"/><Relationship Id="rId4" Type="http://schemas.openxmlformats.org/officeDocument/2006/relationships/audio" Target="../media/audio2.wav"/><Relationship Id="rId9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3" Type="http://schemas.openxmlformats.org/officeDocument/2006/relationships/image" Target="../media/image6.tiff"/><Relationship Id="rId7" Type="http://schemas.openxmlformats.org/officeDocument/2006/relationships/image" Target="../media/image8.tif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8.wav"/><Relationship Id="rId5" Type="http://schemas.openxmlformats.org/officeDocument/2006/relationships/image" Target="../media/image7.tiff"/><Relationship Id="rId4" Type="http://schemas.openxmlformats.org/officeDocument/2006/relationships/audio" Target="../media/audio7.wav"/><Relationship Id="rId9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4776F-F5AC-D34E-B022-581E9D9B3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2719"/>
            <a:ext cx="9144000" cy="2387600"/>
          </a:xfrm>
        </p:spPr>
        <p:txBody>
          <a:bodyPr/>
          <a:lstStyle/>
          <a:p>
            <a:r>
              <a:rPr lang="en-US" dirty="0"/>
              <a:t>Central Pomo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5C326-848B-FB47-AD15-023BCAD76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6239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Speakers:</a:t>
            </a:r>
            <a:r>
              <a:rPr lang="en-US" dirty="0"/>
              <a:t> Esther Ward</a:t>
            </a:r>
          </a:p>
          <a:p>
            <a:r>
              <a:rPr lang="en-US" b="1" dirty="0"/>
              <a:t>Audio file source: </a:t>
            </a:r>
            <a:r>
              <a:rPr lang="en-US" dirty="0"/>
              <a:t>California Language Archive, </a:t>
            </a:r>
            <a:br>
              <a:rPr lang="en-US" dirty="0"/>
            </a:br>
            <a:r>
              <a:rPr lang="en-US" dirty="0"/>
              <a:t>Abraham Halpern Collection of Central Pomo Sound Recordings</a:t>
            </a:r>
          </a:p>
          <a:p>
            <a:r>
              <a:rPr lang="en-US" dirty="0"/>
              <a:t>(http://</a:t>
            </a:r>
            <a:r>
              <a:rPr lang="en-US" dirty="0" err="1"/>
              <a:t>cla.berkeley.edu</a:t>
            </a:r>
            <a:r>
              <a:rPr lang="en-US" dirty="0"/>
              <a:t>/</a:t>
            </a:r>
            <a:r>
              <a:rPr lang="en-US" dirty="0" err="1"/>
              <a:t>list.php?collid</a:t>
            </a:r>
            <a:r>
              <a:rPr lang="en-US" dirty="0"/>
              <a:t>=10008)</a:t>
            </a:r>
          </a:p>
        </p:txBody>
      </p:sp>
    </p:spTree>
    <p:extLst>
      <p:ext uri="{BB962C8B-B14F-4D97-AF65-F5344CB8AC3E}">
        <p14:creationId xmlns:p14="http://schemas.microsoft.com/office/powerpoint/2010/main" val="105050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hlinkClick r:id="" action="ppaction://noaction">
              <a:snd r:embed="rId2" name="fox.wav"/>
            </a:hlinkClick>
            <a:extLst>
              <a:ext uri="{FF2B5EF4-FFF2-40B4-BE49-F238E27FC236}">
                <a16:creationId xmlns:a16="http://schemas.microsoft.com/office/drawing/2014/main" id="{834994D8-9AAA-F74C-8E27-7239B83DF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79" y="2901220"/>
            <a:ext cx="4762500" cy="3695700"/>
          </a:xfrm>
          <a:prstGeom prst="rect">
            <a:avLst/>
          </a:prstGeom>
        </p:spPr>
      </p:pic>
      <p:pic>
        <p:nvPicPr>
          <p:cNvPr id="11" name="Picture 10">
            <a:hlinkClick r:id="" action="ppaction://noaction">
              <a:snd r:embed="rId4" name="racoon.wav"/>
            </a:hlinkClick>
            <a:extLst>
              <a:ext uri="{FF2B5EF4-FFF2-40B4-BE49-F238E27FC236}">
                <a16:creationId xmlns:a16="http://schemas.microsoft.com/office/drawing/2014/main" id="{28B19A5D-24BC-1140-B64F-B9BBFC20D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239" y="265996"/>
            <a:ext cx="3513633" cy="2635225"/>
          </a:xfrm>
          <a:prstGeom prst="rect">
            <a:avLst/>
          </a:prstGeom>
        </p:spPr>
      </p:pic>
      <p:pic>
        <p:nvPicPr>
          <p:cNvPr id="12" name="Picture 11">
            <a:hlinkClick r:id="" action="ppaction://noaction">
              <a:snd r:embed="rId6" name="mouse.wav"/>
            </a:hlinkClick>
            <a:extLst>
              <a:ext uri="{FF2B5EF4-FFF2-40B4-BE49-F238E27FC236}">
                <a16:creationId xmlns:a16="http://schemas.microsoft.com/office/drawing/2014/main" id="{D45C90BA-5915-9F4C-8453-11B6B2BC1A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5866" y="928142"/>
            <a:ext cx="3251354" cy="1710128"/>
          </a:xfrm>
          <a:prstGeom prst="rect">
            <a:avLst/>
          </a:prstGeom>
        </p:spPr>
      </p:pic>
      <p:pic>
        <p:nvPicPr>
          <p:cNvPr id="13" name="Picture 12">
            <a:hlinkClick r:id="" action="ppaction://noaction">
              <a:snd r:embed="rId8" name="wood_rat.wav"/>
            </a:hlinkClick>
            <a:extLst>
              <a:ext uri="{FF2B5EF4-FFF2-40B4-BE49-F238E27FC236}">
                <a16:creationId xmlns:a16="http://schemas.microsoft.com/office/drawing/2014/main" id="{83C2FC45-8B0B-F54D-BC36-92A0695ABA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19" y="107219"/>
            <a:ext cx="3492500" cy="2794000"/>
          </a:xfrm>
          <a:prstGeom prst="rect">
            <a:avLst/>
          </a:prstGeom>
        </p:spPr>
      </p:pic>
      <p:pic>
        <p:nvPicPr>
          <p:cNvPr id="9" name="Picture 8">
            <a:hlinkClick r:id="" action="ppaction://noaction">
              <a:snd r:embed="rId10" name="bear.wav"/>
            </a:hlinkClick>
            <a:extLst>
              <a:ext uri="{FF2B5EF4-FFF2-40B4-BE49-F238E27FC236}">
                <a16:creationId xmlns:a16="http://schemas.microsoft.com/office/drawing/2014/main" id="{00247CD9-8982-064F-B2F7-7EFB8AAA6F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2297" y="2894424"/>
            <a:ext cx="5485180" cy="3702496"/>
          </a:xfrm>
          <a:prstGeom prst="rect">
            <a:avLst/>
          </a:prstGeom>
        </p:spPr>
      </p:pic>
      <p:sp>
        <p:nvSpPr>
          <p:cNvPr id="20" name="Rounded Rectangle 19">
            <a:hlinkClick r:id="" action="ppaction://noaction">
              <a:snd r:embed="rId2" name="fox.wav"/>
            </a:hlinkClick>
            <a:extLst>
              <a:ext uri="{FF2B5EF4-FFF2-40B4-BE49-F238E27FC236}">
                <a16:creationId xmlns:a16="http://schemas.microsoft.com/office/drawing/2014/main" id="{1C6F7EAB-6890-D84D-9F9A-93B0889E4D2A}"/>
              </a:ext>
            </a:extLst>
          </p:cNvPr>
          <p:cNvSpPr/>
          <p:nvPr/>
        </p:nvSpPr>
        <p:spPr>
          <a:xfrm>
            <a:off x="860953" y="5485683"/>
            <a:ext cx="689707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k’aw</a:t>
            </a:r>
            <a:endParaRPr lang="en-US" b="1" dirty="0"/>
          </a:p>
        </p:txBody>
      </p:sp>
      <p:sp>
        <p:nvSpPr>
          <p:cNvPr id="21" name="Rounded Rectangle 20">
            <a:hlinkClick r:id="" action="ppaction://noaction">
              <a:snd r:embed="rId6" name="mouse.wav"/>
            </a:hlinkClick>
            <a:extLst>
              <a:ext uri="{FF2B5EF4-FFF2-40B4-BE49-F238E27FC236}">
                <a16:creationId xmlns:a16="http://schemas.microsoft.com/office/drawing/2014/main" id="{6CB7C3FA-1AFF-524F-9C69-A50612E642B8}"/>
              </a:ext>
            </a:extLst>
          </p:cNvPr>
          <p:cNvSpPr/>
          <p:nvPr/>
        </p:nvSpPr>
        <p:spPr>
          <a:xfrm>
            <a:off x="9609338" y="618038"/>
            <a:ext cx="853796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šakoṭ</a:t>
            </a:r>
            <a:r>
              <a:rPr lang="en-US" b="1" dirty="0"/>
              <a:t>’</a:t>
            </a:r>
            <a:endParaRPr lang="en-US" dirty="0"/>
          </a:p>
        </p:txBody>
      </p:sp>
      <p:sp>
        <p:nvSpPr>
          <p:cNvPr id="22" name="Rounded Rectangle 21">
            <a:hlinkClick r:id="" action="ppaction://noaction">
              <a:snd r:embed="rId4" name="racoon.wav"/>
            </a:hlinkClick>
            <a:extLst>
              <a:ext uri="{FF2B5EF4-FFF2-40B4-BE49-F238E27FC236}">
                <a16:creationId xmlns:a16="http://schemas.microsoft.com/office/drawing/2014/main" id="{EC70BD3A-3BEC-7141-9829-7FCC566F72EA}"/>
              </a:ext>
            </a:extLst>
          </p:cNvPr>
          <p:cNvSpPr/>
          <p:nvPr/>
        </p:nvSpPr>
        <p:spPr>
          <a:xfrm>
            <a:off x="3365851" y="618038"/>
            <a:ext cx="1078173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qʰaʔdus</a:t>
            </a:r>
            <a:endParaRPr lang="en-US" b="1" dirty="0"/>
          </a:p>
        </p:txBody>
      </p:sp>
      <p:sp>
        <p:nvSpPr>
          <p:cNvPr id="23" name="Rounded Rectangle 22">
            <a:hlinkClick r:id="" action="ppaction://noaction">
              <a:snd r:embed="rId10" name="bear.wav"/>
            </a:hlinkClick>
            <a:extLst>
              <a:ext uri="{FF2B5EF4-FFF2-40B4-BE49-F238E27FC236}">
                <a16:creationId xmlns:a16="http://schemas.microsoft.com/office/drawing/2014/main" id="{24ADB401-77B3-B841-AF02-9A841F3EBB5A}"/>
              </a:ext>
            </a:extLst>
          </p:cNvPr>
          <p:cNvSpPr/>
          <p:nvPr/>
        </p:nvSpPr>
        <p:spPr>
          <a:xfrm>
            <a:off x="9961930" y="3229559"/>
            <a:ext cx="830988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p’ṭaka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5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" action="ppaction://noaction">
              <a:snd r:embed="rId2" name="abalone.wav"/>
            </a:hlinkClick>
            <a:extLst>
              <a:ext uri="{FF2B5EF4-FFF2-40B4-BE49-F238E27FC236}">
                <a16:creationId xmlns:a16="http://schemas.microsoft.com/office/drawing/2014/main" id="{AC34E80E-B364-FE40-BA47-256357655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90" y="378501"/>
            <a:ext cx="4364481" cy="2900701"/>
          </a:xfrm>
          <a:prstGeom prst="rect">
            <a:avLst/>
          </a:prstGeom>
        </p:spPr>
      </p:pic>
      <p:pic>
        <p:nvPicPr>
          <p:cNvPr id="5" name="Picture 4">
            <a:hlinkClick r:id="" action="ppaction://noaction">
              <a:snd r:embed="rId4" name="sea_anemone.wav"/>
            </a:hlinkClick>
            <a:extLst>
              <a:ext uri="{FF2B5EF4-FFF2-40B4-BE49-F238E27FC236}">
                <a16:creationId xmlns:a16="http://schemas.microsoft.com/office/drawing/2014/main" id="{A2E2B564-6CB1-5B41-9384-8DAA12DAF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091" y="403030"/>
            <a:ext cx="5164453" cy="2900701"/>
          </a:xfrm>
          <a:prstGeom prst="rect">
            <a:avLst/>
          </a:prstGeom>
        </p:spPr>
      </p:pic>
      <p:pic>
        <p:nvPicPr>
          <p:cNvPr id="7" name="Picture 6">
            <a:hlinkClick r:id="" action="ppaction://noaction">
              <a:snd r:embed="rId6" name="bull_kelp.wav"/>
            </a:hlinkClick>
            <a:extLst>
              <a:ext uri="{FF2B5EF4-FFF2-40B4-BE49-F238E27FC236}">
                <a16:creationId xmlns:a16="http://schemas.microsoft.com/office/drawing/2014/main" id="{32A313FC-770F-464E-A641-A37DC23813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187" y="3303731"/>
            <a:ext cx="4826209" cy="3217473"/>
          </a:xfrm>
          <a:prstGeom prst="rect">
            <a:avLst/>
          </a:prstGeom>
        </p:spPr>
      </p:pic>
      <p:pic>
        <p:nvPicPr>
          <p:cNvPr id="8" name="Picture 7">
            <a:hlinkClick r:id="" action="ppaction://noaction">
              <a:snd r:embed="rId8" name="sea_urchin.wav"/>
            </a:hlinkClick>
            <a:extLst>
              <a:ext uri="{FF2B5EF4-FFF2-40B4-BE49-F238E27FC236}">
                <a16:creationId xmlns:a16="http://schemas.microsoft.com/office/drawing/2014/main" id="{6CE35C13-F927-324E-BBA5-66C74C0E18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0858" y="3279203"/>
            <a:ext cx="4331428" cy="3242001"/>
          </a:xfrm>
          <a:prstGeom prst="rect">
            <a:avLst/>
          </a:prstGeom>
        </p:spPr>
      </p:pic>
      <p:sp>
        <p:nvSpPr>
          <p:cNvPr id="12" name="Rounded Rectangle 11">
            <a:hlinkClick r:id="" action="ppaction://noaction">
              <a:snd r:embed="rId6" name="bull_kelp.wav"/>
            </a:hlinkClick>
            <a:extLst>
              <a:ext uri="{FF2B5EF4-FFF2-40B4-BE49-F238E27FC236}">
                <a16:creationId xmlns:a16="http://schemas.microsoft.com/office/drawing/2014/main" id="{478AC2B3-34E5-114C-97B0-DB97B1C9D240}"/>
              </a:ext>
            </a:extLst>
          </p:cNvPr>
          <p:cNvSpPr/>
          <p:nvPr/>
        </p:nvSpPr>
        <p:spPr>
          <a:xfrm>
            <a:off x="1634551" y="5410732"/>
            <a:ext cx="1109271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taq’o</a:t>
            </a:r>
            <a:r>
              <a:rPr lang="en-US" b="1" dirty="0"/>
              <a:t> hay</a:t>
            </a:r>
          </a:p>
        </p:txBody>
      </p:sp>
      <p:sp>
        <p:nvSpPr>
          <p:cNvPr id="13" name="Rounded Rectangle 12">
            <a:hlinkClick r:id="" action="ppaction://noaction">
              <a:snd r:embed="rId2" name="abalone.wav"/>
            </a:hlinkClick>
            <a:extLst>
              <a:ext uri="{FF2B5EF4-FFF2-40B4-BE49-F238E27FC236}">
                <a16:creationId xmlns:a16="http://schemas.microsoft.com/office/drawing/2014/main" id="{11CD5AF5-F2EF-7840-AE01-35B276EAA8E1}"/>
              </a:ext>
            </a:extLst>
          </p:cNvPr>
          <p:cNvSpPr/>
          <p:nvPr/>
        </p:nvSpPr>
        <p:spPr>
          <a:xfrm>
            <a:off x="713280" y="584616"/>
            <a:ext cx="695795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k’aš</a:t>
            </a:r>
            <a:endParaRPr lang="en-US" b="1" dirty="0"/>
          </a:p>
        </p:txBody>
      </p:sp>
      <p:sp>
        <p:nvSpPr>
          <p:cNvPr id="15" name="Rounded Rectangle 14">
            <a:hlinkClick r:id="" action="ppaction://noaction">
              <a:snd r:embed="rId8" name="sea_urchin.wav"/>
            </a:hlinkClick>
            <a:extLst>
              <a:ext uri="{FF2B5EF4-FFF2-40B4-BE49-F238E27FC236}">
                <a16:creationId xmlns:a16="http://schemas.microsoft.com/office/drawing/2014/main" id="{EC9381A9-2A92-5B4D-A0B6-2D190A3A0B0F}"/>
              </a:ext>
            </a:extLst>
          </p:cNvPr>
          <p:cNvSpPr/>
          <p:nvPr/>
        </p:nvSpPr>
        <p:spPr>
          <a:xfrm>
            <a:off x="7659643" y="5825278"/>
            <a:ext cx="944711" cy="54796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qhat’it</a:t>
            </a:r>
            <a:r>
              <a:rPr lang="en-US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096549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24</Words>
  <Application>Microsoft Macintosh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Central Pomo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Jenna Burrell</dc:creator>
  <cp:lastModifiedBy>Jenna Burrell</cp:lastModifiedBy>
  <cp:revision>20</cp:revision>
  <dcterms:created xsi:type="dcterms:W3CDTF">2018-08-14T17:45:35Z</dcterms:created>
  <dcterms:modified xsi:type="dcterms:W3CDTF">2019-04-23T21:33:22Z</dcterms:modified>
</cp:coreProperties>
</file>